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2"/>
  </p:notesMasterIdLst>
  <p:sldIdLst>
    <p:sldId id="256" r:id="rId6"/>
    <p:sldId id="257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02" d="100"/>
          <a:sy n="102" d="100"/>
        </p:scale>
        <p:origin x="1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0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0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0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21A041B-B4F0-4584-88A1-AC692E87DF25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4920" cy="4006800"/>
          </a:xfrm>
          <a:prstGeom prst="rect">
            <a:avLst/>
          </a:prstGeom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AE2869F-33AD-4C2B-BBDA-BB4B3CA9A080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26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2"/>
          <p:cNvPicPr/>
          <p:nvPr/>
        </p:nvPicPr>
        <p:blipFill>
          <a:blip r:embed="rId14"/>
          <a:stretch/>
        </p:blipFill>
        <p:spPr>
          <a:xfrm>
            <a:off x="0" y="6108480"/>
            <a:ext cx="10074600" cy="1449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2"/>
          <p:cNvPicPr/>
          <p:nvPr/>
        </p:nvPicPr>
        <p:blipFill>
          <a:blip r:embed="rId14"/>
          <a:stretch/>
        </p:blipFill>
        <p:spPr>
          <a:xfrm>
            <a:off x="0" y="6108480"/>
            <a:ext cx="10074600" cy="1449000"/>
          </a:xfrm>
          <a:prstGeom prst="rect">
            <a:avLst/>
          </a:prstGeom>
          <a:ln w="0">
            <a:noFill/>
          </a:ln>
        </p:spPr>
      </p:pic>
      <p:sp>
        <p:nvSpPr>
          <p:cNvPr id="40" name="CustomShape 1"/>
          <p:cNvSpPr/>
          <p:nvPr/>
        </p:nvSpPr>
        <p:spPr>
          <a:xfrm flipV="1">
            <a:off x="-1800" y="224640"/>
            <a:ext cx="1311120" cy="5569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2"/>
          <p:cNvPicPr/>
          <p:nvPr/>
        </p:nvPicPr>
        <p:blipFill>
          <a:blip r:embed="rId14"/>
          <a:stretch/>
        </p:blipFill>
        <p:spPr>
          <a:xfrm>
            <a:off x="0" y="6108480"/>
            <a:ext cx="10074600" cy="1449000"/>
          </a:xfrm>
          <a:prstGeom prst="rect">
            <a:avLst/>
          </a:prstGeom>
          <a:ln w="0">
            <a:noFill/>
          </a:ln>
        </p:spPr>
      </p:pic>
      <p:sp>
        <p:nvSpPr>
          <p:cNvPr id="80" name="CustomShape 1"/>
          <p:cNvSpPr/>
          <p:nvPr/>
        </p:nvSpPr>
        <p:spPr>
          <a:xfrm flipV="1">
            <a:off x="-1800" y="224640"/>
            <a:ext cx="1311120" cy="5569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42"/>
          <p:cNvPicPr/>
          <p:nvPr/>
        </p:nvPicPr>
        <p:blipFill>
          <a:blip r:embed="rId14"/>
          <a:stretch/>
        </p:blipFill>
        <p:spPr>
          <a:xfrm>
            <a:off x="0" y="6108480"/>
            <a:ext cx="10074600" cy="1449000"/>
          </a:xfrm>
          <a:prstGeom prst="rect">
            <a:avLst/>
          </a:prstGeom>
          <a:ln w="0">
            <a:noFill/>
          </a:ln>
        </p:spPr>
      </p:pic>
      <p:sp>
        <p:nvSpPr>
          <p:cNvPr id="120" name="CustomShape 1"/>
          <p:cNvSpPr/>
          <p:nvPr/>
        </p:nvSpPr>
        <p:spPr>
          <a:xfrm flipV="1">
            <a:off x="-1800" y="224640"/>
            <a:ext cx="1311120" cy="5569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93200" y="451080"/>
            <a:ext cx="90169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Age-depth modelling - practical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204" name="Picture 203"/>
          <p:cNvPicPr/>
          <p:nvPr/>
        </p:nvPicPr>
        <p:blipFill>
          <a:blip r:embed="rId2"/>
          <a:stretch/>
        </p:blipFill>
        <p:spPr>
          <a:xfrm>
            <a:off x="3317400" y="1620000"/>
            <a:ext cx="3341520" cy="442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 - files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Each time, files will be made with the dates, ages for each depth, and also pdfs of the age-depth models.</a:t>
            </a:r>
            <a:endParaRPr lang="en-GB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If allowed, clam will create an umbrella-folder “clam_runs” from the directory where it is working.</a:t>
            </a:r>
            <a:endParaRPr lang="en-GB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will tell you where it put the files: 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clam()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lang="en-GB" sz="1800" b="0" strike="noStrike" spc="-1">
                <a:solidFill>
                  <a:srgbClr val="7030A0"/>
                </a:solidFill>
                <a:latin typeface="Arial"/>
                <a:ea typeface="DejaVu Sans"/>
              </a:rPr>
              <a:t>The run's files will be put in this folder: /Users/maarten/Desktop/clam_runs/Example</a:t>
            </a:r>
            <a:endParaRPr lang="en-GB" sz="18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lang="en-GB" sz="1800" b="0" strike="noStrike" spc="-1">
                <a:solidFill>
                  <a:srgbClr val="7030A0"/>
                </a:solidFill>
                <a:latin typeface="Arial"/>
                <a:ea typeface="DejaVu Sans"/>
              </a:rPr>
              <a:t> Warning, dates spanning beyond the calibration curve will be truncated! </a:t>
            </a:r>
            <a:endParaRPr lang="en-GB" sz="18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lang="en-GB" sz="1800" b="0" strike="noStrike" spc="-1">
                <a:solidFill>
                  <a:srgbClr val="7030A0"/>
                </a:solidFill>
                <a:latin typeface="Arial"/>
                <a:ea typeface="DejaVu Sans"/>
              </a:rPr>
              <a:t> Calibrating dates...  Interpolating, sampling.....</a:t>
            </a:r>
            <a:endParaRPr lang="en-GB" sz="18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lang="en-GB" sz="1800" b="0" strike="noStrike" spc="-1">
                <a:solidFill>
                  <a:srgbClr val="7030A0"/>
                </a:solidFill>
                <a:latin typeface="Arial"/>
                <a:ea typeface="DejaVu Sans"/>
              </a:rPr>
              <a:t>  Example's 95% confidence ranges span from 20 to 503 yr (average 236 yr)</a:t>
            </a:r>
            <a:endParaRPr lang="en-GB" sz="18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lang="en-GB" sz="1800" b="0" strike="noStrike" spc="-1">
                <a:solidFill>
                  <a:srgbClr val="7030A0"/>
                </a:solidFill>
                <a:latin typeface="Arial"/>
                <a:ea typeface="DejaVu Sans"/>
              </a:rPr>
              <a:t>  Fit (-log, lower is better): 7 </a:t>
            </a:r>
            <a:endParaRPr lang="en-GB" sz="1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1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2143800" y="687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"/>
          <p:cNvSpPr/>
          <p:nvPr/>
        </p:nvSpPr>
        <p:spPr>
          <a:xfrm>
            <a:off x="2140920" y="2351880"/>
            <a:ext cx="736920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1" name="Picture 1"/>
          <p:cNvPicPr/>
          <p:nvPr/>
        </p:nvPicPr>
        <p:blipFill>
          <a:blip r:embed="rId2"/>
          <a:stretch/>
        </p:blipFill>
        <p:spPr>
          <a:xfrm>
            <a:off x="1440000" y="117360"/>
            <a:ext cx="7243560" cy="7332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 – folders and files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233" name="Picture 6"/>
          <p:cNvPicPr/>
          <p:nvPr/>
        </p:nvPicPr>
        <p:blipFill>
          <a:blip r:embed="rId2"/>
          <a:stretch/>
        </p:blipFill>
        <p:spPr>
          <a:xfrm>
            <a:off x="0" y="1179360"/>
            <a:ext cx="10078920" cy="519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 - .csv file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235" name="Picture 5"/>
          <p:cNvPicPr/>
          <p:nvPr/>
        </p:nvPicPr>
        <p:blipFill>
          <a:blip r:embed="rId2"/>
          <a:stretch/>
        </p:blipFill>
        <p:spPr>
          <a:xfrm>
            <a:off x="1096920" y="1313280"/>
            <a:ext cx="7885080" cy="7021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 - .csv file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237" name="Picture 2"/>
          <p:cNvPicPr/>
          <p:nvPr/>
        </p:nvPicPr>
        <p:blipFill>
          <a:blip r:embed="rId2"/>
          <a:stretch/>
        </p:blipFill>
        <p:spPr>
          <a:xfrm>
            <a:off x="1096920" y="1373040"/>
            <a:ext cx="7885080" cy="481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 – ages.txt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239" name="Picture 3"/>
          <p:cNvPicPr/>
          <p:nvPr/>
        </p:nvPicPr>
        <p:blipFill>
          <a:blip r:embed="rId2"/>
          <a:stretch/>
        </p:blipFill>
        <p:spPr>
          <a:xfrm>
            <a:off x="1096920" y="1095840"/>
            <a:ext cx="7885080" cy="731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 - folders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69768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Tell clam where to put folders (e.g., USB stick on E:\):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clam(, coredir=“E:\”)</a:t>
            </a:r>
            <a:endParaRPr lang="en-GB" sz="2800" b="0" strike="noStrike" spc="-1"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Clam will then produce a folder called “Example” under E:\</a:t>
            </a:r>
            <a:endParaRPr lang="en-GB" sz="2800" b="0" strike="noStrike" spc="-1"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Or query and change 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’s current working directory: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getwd()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setwd(“E:\”)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 – your core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69768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Add a folder under folder clam_runs or Cores</a:t>
            </a:r>
            <a:endParaRPr lang="en-GB" sz="2800" b="0" strike="noStrike" spc="-1"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Place your core’s .csv file in it</a:t>
            </a:r>
            <a:endParaRPr lang="en-GB" sz="2800" b="0" strike="noStrike" spc="-1"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Then in R:</a:t>
            </a:r>
            <a:endParaRPr lang="en-GB" sz="2800" b="0" strike="noStrike" spc="-1"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1F497D"/>
                </a:solidFill>
                <a:latin typeface="Courier New"/>
                <a:ea typeface="DejaVu Sans"/>
              </a:rPr>
              <a:t>clam(“SomeTephraCore”)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244" name="Picture 2"/>
          <p:cNvPicPr/>
          <p:nvPr/>
        </p:nvPicPr>
        <p:blipFill>
          <a:blip r:embed="rId2"/>
          <a:stretch/>
        </p:blipFill>
        <p:spPr>
          <a:xfrm>
            <a:off x="-132840" y="3327840"/>
            <a:ext cx="10078920" cy="5043960"/>
          </a:xfrm>
          <a:prstGeom prst="rect">
            <a:avLst/>
          </a:prstGeom>
          <a:ln w="0">
            <a:noFill/>
          </a:ln>
        </p:spPr>
      </p:pic>
      <p:sp>
        <p:nvSpPr>
          <p:cNvPr id="245" name="CustomShape 3"/>
          <p:cNvSpPr/>
          <p:nvPr/>
        </p:nvSpPr>
        <p:spPr>
          <a:xfrm>
            <a:off x="2143800" y="6577920"/>
            <a:ext cx="2323080" cy="7797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 - installing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If you haven’t installed 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yet, type: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install.packages(‘rbacon’)</a:t>
            </a:r>
            <a:endParaRPr lang="en-GB" sz="2800" b="0" strike="noStrike" spc="-1">
              <a:latin typeface="Arial"/>
            </a:endParaRPr>
          </a:p>
          <a:p>
            <a:pPr marL="685800" lvl="1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Note upper/lower case, spaces, quotes</a:t>
            </a:r>
            <a:endParaRPr lang="en-GB" sz="2800" b="0" strike="noStrike" spc="-1">
              <a:latin typeface="Arial"/>
            </a:endParaRPr>
          </a:p>
          <a:p>
            <a:pPr marL="685800" lvl="1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No need to reinstall each time, only after updates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 - loading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Now load the 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code: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require(rbacon)</a:t>
            </a:r>
            <a:endParaRPr lang="en-GB" sz="2800" b="0" strike="noStrike" spc="-1">
              <a:latin typeface="Arial"/>
            </a:endParaRPr>
          </a:p>
          <a:p>
            <a:pPr marL="685800" lvl="1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library(rbacon)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2"/>
          <p:cNvSpPr/>
          <p:nvPr/>
        </p:nvSpPr>
        <p:spPr>
          <a:xfrm>
            <a:off x="504000" y="1769040"/>
            <a:ext cx="9069480" cy="438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3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Age-depth modelling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504000" y="1769040"/>
            <a:ext cx="9069480" cy="438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Classical and Bayesian age-models</a:t>
            </a:r>
            <a:endParaRPr lang="en-GB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Hands-on of </a:t>
            </a:r>
            <a:r>
              <a:rPr lang="en-GB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clam,</a:t>
            </a: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</a:t>
            </a: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en-GB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Plum</a:t>
            </a: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in </a:t>
            </a:r>
            <a:r>
              <a:rPr lang="en-GB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endParaRPr lang="en-GB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Your own data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 - running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Now run the example core, using default settings: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Bacon()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lang="en-GB" sz="1800" b="0" strike="noStrike" spc="-1">
                <a:solidFill>
                  <a:srgbClr val="7030A0"/>
                </a:solidFill>
                <a:latin typeface="Arial"/>
                <a:ea typeface="DejaVu Sans"/>
              </a:rPr>
              <a:t>I will create a folder called Bacon_runs, is that OK? (y/n)  </a:t>
            </a:r>
            <a:endParaRPr lang="en-GB" sz="18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Type </a:t>
            </a:r>
            <a:r>
              <a:rPr lang="en-US" sz="2800" b="0" i="1" strike="noStrike" spc="-1">
                <a:solidFill>
                  <a:srgbClr val="0070C0"/>
                </a:solidFill>
                <a:latin typeface="Arial"/>
                <a:ea typeface="DejaVu Sans"/>
              </a:rPr>
              <a:t>y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if you’re okay with that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lang="en-GB" sz="1800" b="0" strike="noStrike" spc="-1">
                <a:solidFill>
                  <a:srgbClr val="7030A0"/>
                </a:solidFill>
                <a:latin typeface="Arial"/>
                <a:ea typeface="DejaVu Sans"/>
              </a:rPr>
              <a:t>The run's files will be put in this folder: /Users/maarten/Desktop/Bacon_runs/MSB2K</a:t>
            </a:r>
            <a:endParaRPr lang="en-GB" sz="1800" b="0" strike="noStrike" spc="-1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lang="en-GB" sz="1800" b="0" strike="noStrike" spc="-1">
                <a:solidFill>
                  <a:srgbClr val="7030A0"/>
                </a:solidFill>
                <a:latin typeface="Arial"/>
                <a:ea typeface="DejaVu Sans"/>
              </a:rPr>
              <a:t>  Run MSB2K with 20 sections? (y/n) </a:t>
            </a:r>
            <a:endParaRPr lang="en-GB" sz="1800" b="0" strike="noStrike" spc="-1">
              <a:latin typeface="Arial"/>
            </a:endParaRPr>
          </a:p>
          <a:p>
            <a:pPr marL="360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Type </a:t>
            </a:r>
            <a:r>
              <a:rPr lang="en-US" sz="2800" b="0" i="1" strike="noStrike" spc="-1">
                <a:solidFill>
                  <a:srgbClr val="0070C0"/>
                </a:solidFill>
                <a:latin typeface="Arial"/>
                <a:ea typeface="DejaVu Sans"/>
              </a:rPr>
              <a:t>y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if you’re okay with that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Content Placeholder 4"/>
          <p:cNvPicPr/>
          <p:nvPr/>
        </p:nvPicPr>
        <p:blipFill>
          <a:blip r:embed="rId2"/>
          <a:stretch/>
        </p:blipFill>
        <p:spPr>
          <a:xfrm>
            <a:off x="1577160" y="986760"/>
            <a:ext cx="5533920" cy="56264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6"/>
          <p:cNvPicPr/>
          <p:nvPr/>
        </p:nvPicPr>
        <p:blipFill>
          <a:blip r:embed="rId3"/>
          <a:stretch/>
        </p:blipFill>
        <p:spPr>
          <a:xfrm>
            <a:off x="7525440" y="1212840"/>
            <a:ext cx="2505960" cy="25480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8"/>
          <p:cNvPicPr/>
          <p:nvPr/>
        </p:nvPicPr>
        <p:blipFill>
          <a:blip r:embed="rId4"/>
          <a:stretch/>
        </p:blipFill>
        <p:spPr>
          <a:xfrm>
            <a:off x="7525440" y="4046400"/>
            <a:ext cx="2505960" cy="2548080"/>
          </a:xfrm>
          <a:prstGeom prst="rect">
            <a:avLst/>
          </a:prstGeom>
          <a:ln w="0"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6994800" y="406080"/>
            <a:ext cx="28724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20 5-cm sections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 - options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 model with fewer, thicker sections: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Bacon(, 30)</a:t>
            </a:r>
            <a:endParaRPr lang="en-GB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(here do NOT accept the suggested alternative section thickness)</a:t>
            </a:r>
            <a:endParaRPr lang="en-GB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Or, impose a hiatus at 23 cm depth: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Bacon( hiatus.depth=23)</a:t>
            </a:r>
            <a:endParaRPr lang="en-GB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Or, there was a thick tephra at 23-20 cm depth: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Bacon( slump=c(23,30))</a:t>
            </a:r>
            <a:endParaRPr lang="en-GB" sz="2800" b="0" strike="noStrike" spc="-1"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To see all 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’s options, type: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?Bacon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 - options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 model with an adapted mean for the prior of the accumulation rate: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Bacon(, acc.mean=30)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 – output file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263" name="Picture 2"/>
          <p:cNvPicPr/>
          <p:nvPr/>
        </p:nvPicPr>
        <p:blipFill>
          <a:blip r:embed="rId2"/>
          <a:stretch/>
        </p:blipFill>
        <p:spPr>
          <a:xfrm>
            <a:off x="0" y="2639160"/>
            <a:ext cx="10078920" cy="227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 - options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 different core: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Bacon(“RLGH3”)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</p:txBody>
      </p:sp>
      <p:pic>
        <p:nvPicPr>
          <p:cNvPr id="266" name="Picture 2"/>
          <p:cNvPicPr/>
          <p:nvPr/>
        </p:nvPicPr>
        <p:blipFill>
          <a:blip r:embed="rId2"/>
          <a:stretch/>
        </p:blipFill>
        <p:spPr>
          <a:xfrm>
            <a:off x="0" y="2838600"/>
            <a:ext cx="10078920" cy="4623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4"/>
          <p:cNvPicPr/>
          <p:nvPr/>
        </p:nvPicPr>
        <p:blipFill>
          <a:blip r:embed="rId3"/>
          <a:stretch/>
        </p:blipFill>
        <p:spPr>
          <a:xfrm>
            <a:off x="-325080" y="301320"/>
            <a:ext cx="5884200" cy="7557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6"/>
          <p:cNvPicPr/>
          <p:nvPr/>
        </p:nvPicPr>
        <p:blipFill>
          <a:blip r:embed="rId4"/>
          <a:stretch/>
        </p:blipFill>
        <p:spPr>
          <a:xfrm>
            <a:off x="4499280" y="0"/>
            <a:ext cx="6271920" cy="7072200"/>
          </a:xfrm>
          <a:prstGeom prst="rect">
            <a:avLst/>
          </a:prstGeom>
          <a:ln w="0">
            <a:noFill/>
          </a:ln>
        </p:spPr>
      </p:pic>
      <p:sp>
        <p:nvSpPr>
          <p:cNvPr id="269" name="CustomShape 1"/>
          <p:cNvSpPr/>
          <p:nvPr/>
        </p:nvSpPr>
        <p:spPr>
          <a:xfrm>
            <a:off x="5736960" y="698040"/>
            <a:ext cx="3216960" cy="7797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221400" y="2099160"/>
            <a:ext cx="3202920" cy="7797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 – post-run analysis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Reload an existing run: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Bacon(“RLGH3”, run=FALSE)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agedepth()</a:t>
            </a:r>
            <a:endParaRPr lang="en-GB" sz="2800" b="0" strike="noStrike" spc="-1"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Plot accumulation rate 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vs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depth: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accrate.depth.ghost()</a:t>
            </a:r>
            <a:endParaRPr lang="en-GB" sz="2800" b="0" strike="noStrike" spc="-1"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Or against age: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accrate.age.ghost()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</p:txBody>
      </p:sp>
      <p:pic>
        <p:nvPicPr>
          <p:cNvPr id="273" name="Picture 2"/>
          <p:cNvPicPr/>
          <p:nvPr/>
        </p:nvPicPr>
        <p:blipFill>
          <a:blip r:embed="rId2"/>
          <a:stretch/>
        </p:blipFill>
        <p:spPr>
          <a:xfrm>
            <a:off x="7108560" y="1613880"/>
            <a:ext cx="2970000" cy="305208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4"/>
          <p:cNvPicPr/>
          <p:nvPr/>
        </p:nvPicPr>
        <p:blipFill>
          <a:blip r:embed="rId3"/>
          <a:stretch/>
        </p:blipFill>
        <p:spPr>
          <a:xfrm>
            <a:off x="7108560" y="4667760"/>
            <a:ext cx="2970000" cy="305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 – post-run analysis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Plot the age estimate of a single depth: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Bacon.hist(20)</a:t>
            </a:r>
            <a:endParaRPr lang="en-GB" sz="2800" b="0" strike="noStrike" spc="-1"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Or calculate time between depths: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d100 = Bacon.Age.d(100)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d100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d50 = Bacon.Age.d(50)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d100-d50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plot(d100-d50)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hist(d100-d50)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</p:txBody>
      </p:sp>
      <p:pic>
        <p:nvPicPr>
          <p:cNvPr id="277" name="Picture 3"/>
          <p:cNvPicPr/>
          <p:nvPr/>
        </p:nvPicPr>
        <p:blipFill>
          <a:blip r:embed="rId2"/>
          <a:stretch/>
        </p:blipFill>
        <p:spPr>
          <a:xfrm>
            <a:off x="6990840" y="1179720"/>
            <a:ext cx="3245040" cy="333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 – post-run analysis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Plot a 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proxy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against age (fourth proxy in MSB2K_proxies.csv: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Bacon(run=F)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layout(1)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proxy.ghost(4)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</p:txBody>
      </p:sp>
      <p:pic>
        <p:nvPicPr>
          <p:cNvPr id="280" name="Picture 2"/>
          <p:cNvPicPr/>
          <p:nvPr/>
        </p:nvPicPr>
        <p:blipFill>
          <a:blip r:embed="rId2"/>
          <a:stretch/>
        </p:blipFill>
        <p:spPr>
          <a:xfrm>
            <a:off x="4441320" y="1928160"/>
            <a:ext cx="5929200" cy="6086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2143800" y="687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clam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778320" y="2351880"/>
            <a:ext cx="873180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Classical age-depth model</a:t>
            </a:r>
            <a:endParaRPr lang="en-GB" sz="2800" b="0" strike="noStrike" spc="-1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Does linear interpolation, linear/polynomial regression, spline, smooth spline, lowess</a:t>
            </a:r>
            <a:endParaRPr lang="en-GB" sz="2800" b="0" strike="noStrike" spc="-1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Calibrates dates</a:t>
            </a:r>
            <a:endParaRPr lang="en-GB" sz="2800" b="0" strike="noStrike" spc="-1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Samples from dates and draws age-depth curves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Bacon – your own core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For your own core, produce a .csv file with 4 or 5 columns (or more, see manual)</a:t>
            </a:r>
            <a:endParaRPr lang="en-GB" sz="2800" b="0" strike="noStrike" spc="-1">
              <a:latin typeface="Arial"/>
            </a:endParaRPr>
          </a:p>
          <a:p>
            <a:pPr marL="685800" lvl="1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Lab ID, age, error, depth, cc</a:t>
            </a:r>
            <a:endParaRPr lang="en-GB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Put it in a new folder under the umbrella folder: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Bacon_runs/SomeTephraCore/SomeTephraCore.csv</a:t>
            </a:r>
            <a:endParaRPr lang="en-GB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And run it: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Bacon(“SomeTephraCore”)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2143800" y="687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AgesOfEvents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2140920" y="2351880"/>
            <a:ext cx="736920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To find probabilities of events (expressed against depth) against time, using windows</a:t>
            </a:r>
            <a:endParaRPr lang="en-GB" sz="2800" b="0" strike="noStrike" spc="-1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AgesOfEvents(100,1)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Box 1"/>
          <p:cNvSpPr/>
          <p:nvPr/>
        </p:nvSpPr>
        <p:spPr>
          <a:xfrm>
            <a:off x="283680" y="276120"/>
            <a:ext cx="9397800" cy="648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How to run Plum in R: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# install the package via R’s CRAN: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70C0"/>
                </a:solidFill>
                <a:latin typeface="Calibri"/>
                <a:ea typeface="DejaVu Sans"/>
              </a:rPr>
              <a:t>install.packages(‘rplum’)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# or a development version via github (updated more frequently, possibly less stable):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install.packages(‘devtools’)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require(devtools)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install_github(‘Maarten14C/rplum’)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# then load it and run the default core (accepting all suggestions with ‘y’):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require(rplum)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Plum()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Box 1_0"/>
          <p:cNvSpPr/>
          <p:nvPr/>
        </p:nvSpPr>
        <p:spPr>
          <a:xfrm>
            <a:off x="73080" y="642960"/>
            <a:ext cx="3243600" cy="630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Plum()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Default core without ra measurements; supported </a:t>
            </a:r>
            <a:r>
              <a:rPr lang="en-GB" sz="24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210</a:t>
            </a: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Pb  estimated from tail </a:t>
            </a:r>
            <a:r>
              <a:rPr lang="en-GB" sz="24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210</a:t>
            </a: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Pb measurements only. 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Blue </a:t>
            </a:r>
            <a:r>
              <a:rPr lang="en-GB" sz="24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210</a:t>
            </a: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Pb: measured in rectangles, modelled in “bluescale”. 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Total </a:t>
            </a:r>
            <a:r>
              <a:rPr lang="en-GB" sz="2400" b="0" strike="noStrike" spc="-1" baseline="33000">
                <a:solidFill>
                  <a:srgbClr val="000000"/>
                </a:solidFill>
                <a:latin typeface="Calibri"/>
                <a:ea typeface="DejaVu Sans"/>
              </a:rPr>
              <a:t>210</a:t>
            </a: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Pb modelled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All parameters involved in producing age-model and modelled </a:t>
            </a:r>
            <a:r>
              <a:rPr lang="en-GB" sz="2400" b="0" strike="noStrike" spc="-1" baseline="33000">
                <a:solidFill>
                  <a:srgbClr val="000000"/>
                </a:solidFill>
                <a:latin typeface="Calibri"/>
                <a:ea typeface="DejaVu Sans"/>
              </a:rPr>
              <a:t>210</a:t>
            </a: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Pb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287" name="Picture 2_1" descr="A picture containing diagram&#10;&#10;Description automatically generated"/>
          <p:cNvPicPr/>
          <p:nvPr/>
        </p:nvPicPr>
        <p:blipFill>
          <a:blip r:embed="rId2"/>
          <a:stretch/>
        </p:blipFill>
        <p:spPr>
          <a:xfrm>
            <a:off x="3480840" y="503640"/>
            <a:ext cx="6393960" cy="686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1_0" descr="Chart&#10;&#10;Description automatically generated"/>
          <p:cNvPicPr/>
          <p:nvPr/>
        </p:nvPicPr>
        <p:blipFill>
          <a:blip r:embed="rId2"/>
          <a:stretch/>
        </p:blipFill>
        <p:spPr>
          <a:xfrm>
            <a:off x="4316760" y="270720"/>
            <a:ext cx="5754600" cy="7287480"/>
          </a:xfrm>
          <a:prstGeom prst="rect">
            <a:avLst/>
          </a:prstGeom>
          <a:ln w="0">
            <a:noFill/>
          </a:ln>
        </p:spPr>
      </p:pic>
      <p:sp>
        <p:nvSpPr>
          <p:cNvPr id="289" name="Rectangle 2_1"/>
          <p:cNvSpPr/>
          <p:nvPr/>
        </p:nvSpPr>
        <p:spPr>
          <a:xfrm>
            <a:off x="349200" y="1502280"/>
            <a:ext cx="333216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With ra-226 measurements as estimates of supported </a:t>
            </a:r>
            <a:r>
              <a:rPr lang="en-GB" sz="1800" b="0" strike="noStrike" spc="-1" baseline="30000">
                <a:solidFill>
                  <a:srgbClr val="000000"/>
                </a:solidFill>
                <a:latin typeface="Calibri"/>
                <a:ea typeface="Calibri"/>
              </a:rPr>
              <a:t>210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Pb, either assuming that supported </a:t>
            </a:r>
            <a:r>
              <a:rPr lang="en-GB" sz="1800" b="0" strike="noStrike" spc="-1" baseline="30000">
                <a:solidFill>
                  <a:srgbClr val="000000"/>
                </a:solidFill>
                <a:latin typeface="Calibri"/>
                <a:ea typeface="Calibri"/>
              </a:rPr>
              <a:t>210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Pb is constant along the core (ra case 1):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70C0"/>
                </a:solidFill>
                <a:latin typeface="Courier New"/>
                <a:ea typeface="Calibri"/>
              </a:rPr>
              <a:t>Plum(“LL14”, ra.case=1)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1_1" descr="Chart&#10;&#10;Description automatically generated"/>
          <p:cNvPicPr/>
          <p:nvPr/>
        </p:nvPicPr>
        <p:blipFill>
          <a:blip r:embed="rId2"/>
          <a:stretch/>
        </p:blipFill>
        <p:spPr>
          <a:xfrm>
            <a:off x="4145760" y="422280"/>
            <a:ext cx="5860440" cy="6973200"/>
          </a:xfrm>
          <a:prstGeom prst="rect">
            <a:avLst/>
          </a:prstGeom>
          <a:ln w="0">
            <a:noFill/>
          </a:ln>
        </p:spPr>
      </p:pic>
      <p:sp>
        <p:nvSpPr>
          <p:cNvPr id="291" name="Rectangle 2_0"/>
          <p:cNvSpPr/>
          <p:nvPr/>
        </p:nvSpPr>
        <p:spPr>
          <a:xfrm>
            <a:off x="252000" y="786600"/>
            <a:ext cx="345420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Or assuming that supported </a:t>
            </a:r>
            <a:r>
              <a:rPr lang="en-GB" sz="1800" b="0" strike="noStrike" spc="-1" baseline="30000">
                <a:solidFill>
                  <a:srgbClr val="000000"/>
                </a:solidFill>
                <a:latin typeface="Calibri"/>
                <a:ea typeface="Calibri"/>
              </a:rPr>
              <a:t>210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Pb varies along with the ra-226 measurements (ra case 2; runs take longer as more parameters have to be estimated):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1F4E79"/>
                </a:solidFill>
                <a:latin typeface="Courier New"/>
                <a:ea typeface="Calibri"/>
              </a:rPr>
              <a:t>Plum(“LL14”, ra.case=2)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1"/>
          <p:cNvSpPr/>
          <p:nvPr/>
        </p:nvSpPr>
        <p:spPr>
          <a:xfrm>
            <a:off x="300960" y="929880"/>
            <a:ext cx="3210120" cy="42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Plum’s age-depth model based on </a:t>
            </a:r>
            <a:r>
              <a:rPr lang="en-GB" sz="18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Bacon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(piece-wise linear accumulation, constrained by prior information on accumulation rate and memory). Easy to include other dates such as radiocarbon or historical dates, by providing a </a:t>
            </a:r>
            <a:r>
              <a:rPr lang="en-GB" sz="18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Bacon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file: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1F4E79"/>
                </a:solidFill>
                <a:latin typeface="Courier New"/>
                <a:ea typeface="Calibri"/>
              </a:rPr>
              <a:t>Plum(“LL14”, ra.case=1, otherdates=”LL14_14C.csv”)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293" name="Picture 2_0" descr="A picture containing graphical user interface&#10;&#10;Description automatically generated"/>
          <p:cNvPicPr/>
          <p:nvPr/>
        </p:nvPicPr>
        <p:blipFill>
          <a:blip r:embed="rId2"/>
          <a:stretch/>
        </p:blipFill>
        <p:spPr>
          <a:xfrm>
            <a:off x="4023720" y="303480"/>
            <a:ext cx="6055560" cy="7011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 - installing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Let’s try this first, to get used to 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and files </a:t>
            </a:r>
            <a:endParaRPr lang="en-GB" sz="2800" b="0" strike="noStrike" spc="-1" dirty="0">
              <a:latin typeface="Arial"/>
            </a:endParaRPr>
          </a:p>
          <a:p>
            <a:pPr marL="685800" lvl="1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fast, many types of classical age-models</a:t>
            </a:r>
            <a:endParaRPr lang="en-GB" sz="2800" b="0" strike="noStrike" spc="-1" dirty="0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Open 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or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Rstudio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(a recent version, e.g. 4.2.2)</a:t>
            </a:r>
            <a:endParaRPr lang="en-GB" sz="2800" b="0" strike="noStrike" spc="-1" dirty="0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If you haven’t installed clam yet, type:</a:t>
            </a:r>
            <a:endParaRPr lang="en-GB" sz="2800" b="0" strike="noStrike" spc="-1" dirty="0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0070C0"/>
                </a:solidFill>
                <a:latin typeface="Courier" pitchFamily="2" charset="0"/>
                <a:ea typeface="DejaVu Sans"/>
              </a:rPr>
              <a:t>	</a:t>
            </a:r>
            <a:r>
              <a:rPr lang="en-US" sz="2800" b="0" strike="noStrike" spc="-1" dirty="0" err="1">
                <a:solidFill>
                  <a:srgbClr val="0070C0"/>
                </a:solidFill>
                <a:latin typeface="Courier" pitchFamily="2" charset="0"/>
                <a:ea typeface="DejaVu Sans"/>
              </a:rPr>
              <a:t>install.packages</a:t>
            </a:r>
            <a:r>
              <a:rPr lang="en-US" sz="2800" b="0" strike="noStrike" spc="-1" dirty="0">
                <a:solidFill>
                  <a:srgbClr val="0070C0"/>
                </a:solidFill>
                <a:latin typeface="Courier" pitchFamily="2" charset="0"/>
                <a:ea typeface="DejaVu Sans"/>
              </a:rPr>
              <a:t>(‘clam’)</a:t>
            </a:r>
            <a:endParaRPr lang="en-GB" sz="2800" b="0" strike="noStrike" spc="-1" dirty="0">
              <a:latin typeface="Courier" pitchFamily="2" charset="0"/>
            </a:endParaRPr>
          </a:p>
          <a:p>
            <a:pPr marL="685800" lvl="1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Choose a nearby mirror</a:t>
            </a:r>
          </a:p>
          <a:p>
            <a:pPr marL="685800" lvl="1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Note upper/lower case, spaces, quotes</a:t>
            </a:r>
            <a:endParaRPr lang="en-GB" sz="2800" b="0" strike="noStrike" spc="-1" dirty="0">
              <a:latin typeface="Arial"/>
            </a:endParaRPr>
          </a:p>
          <a:p>
            <a:pPr marL="685800" lvl="1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 need to reinstall each time, only after updates</a:t>
            </a:r>
            <a:endParaRPr lang="en-GB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 - loading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Now load the clam code: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require(clam)</a:t>
            </a:r>
            <a:endParaRPr lang="en-GB" sz="2800" b="0" strike="noStrike" spc="-1">
              <a:latin typeface="Arial"/>
            </a:endParaRPr>
          </a:p>
          <a:p>
            <a:pPr marL="685800" lvl="1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library(clam)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 – calibrating dates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Now calibrate a date (this uses the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rintcal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package):</a:t>
            </a:r>
            <a:endParaRPr lang="en-GB" sz="2800" b="0" strike="noStrike" spc="-1" dirty="0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	calibrate(130, 30)</a:t>
            </a:r>
            <a:endParaRPr lang="en-GB" sz="2800" b="0" strike="noStrike" spc="-1" dirty="0">
              <a:latin typeface="Arial"/>
            </a:endParaRPr>
          </a:p>
          <a:p>
            <a:pPr marL="685800" lvl="1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endParaRPr lang="en-GB" sz="2800" b="0" strike="noStrike" spc="-1" dirty="0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	calibrate(130, 30, BCAD=TRUE)</a:t>
            </a:r>
            <a:endParaRPr lang="en-GB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 – age-depth models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Now run the example core, using default settings: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clam()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lang="en-GB" sz="2000" b="0" strike="noStrike" spc="-1">
                <a:solidFill>
                  <a:srgbClr val="7030A0"/>
                </a:solidFill>
                <a:latin typeface="Arial"/>
                <a:ea typeface="DejaVu Sans"/>
              </a:rPr>
              <a:t>The run's files will be put in this folder: /Users/maarten/Desktop/clam_runs/Example</a:t>
            </a:r>
            <a:endParaRPr lang="en-GB" sz="20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lang="en-GB" sz="2000" b="0" strike="noStrike" spc="-1">
                <a:solidFill>
                  <a:srgbClr val="7030A0"/>
                </a:solidFill>
                <a:latin typeface="Arial"/>
                <a:ea typeface="DejaVu Sans"/>
              </a:rPr>
              <a:t> Warning, dates spanning beyond the calibration curve will be truncated! </a:t>
            </a:r>
            <a:endParaRPr lang="en-GB" sz="20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lang="en-GB" sz="2000" b="0" strike="noStrike" spc="-1">
                <a:solidFill>
                  <a:srgbClr val="7030A0"/>
                </a:solidFill>
                <a:latin typeface="Arial"/>
                <a:ea typeface="DejaVu Sans"/>
              </a:rPr>
              <a:t> Calibrating dates...  Interpolating, sampling.....</a:t>
            </a:r>
            <a:endParaRPr lang="en-GB" sz="20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lang="en-GB" sz="2000" b="0" strike="noStrike" spc="-1">
                <a:solidFill>
                  <a:srgbClr val="7030A0"/>
                </a:solidFill>
                <a:latin typeface="Arial"/>
                <a:ea typeface="DejaVu Sans"/>
              </a:rPr>
              <a:t>  Example's 95% confidence ranges span from 20 to 503 yr (average 236 yr)</a:t>
            </a:r>
            <a:endParaRPr lang="en-GB" sz="20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lang="en-GB" sz="2000" b="0" strike="noStrike" spc="-1">
                <a:solidFill>
                  <a:srgbClr val="7030A0"/>
                </a:solidFill>
                <a:latin typeface="Arial"/>
                <a:ea typeface="DejaVu Sans"/>
              </a:rPr>
              <a:t>  Fit (-log, lower is better): 7 </a:t>
            </a:r>
            <a:endParaRPr lang="en-GB" sz="20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endParaRPr lang="en-GB" sz="20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"/>
          <p:cNvPicPr/>
          <p:nvPr/>
        </p:nvPicPr>
        <p:blipFill>
          <a:blip r:embed="rId2"/>
          <a:stretch/>
        </p:blipFill>
        <p:spPr>
          <a:xfrm>
            <a:off x="1553760" y="0"/>
            <a:ext cx="7354800" cy="755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2143800" y="129960"/>
            <a:ext cx="736632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 - options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712440" y="1686960"/>
            <a:ext cx="8797680" cy="41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Or, for example, a smooth spline (4):</a:t>
            </a:r>
            <a:endParaRPr lang="en-GB" sz="2800" b="0" strike="noStrike" spc="-1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clam(, 4)</a:t>
            </a:r>
            <a:endParaRPr lang="en-GB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Or, impose a hiatus at 470 cm depth: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clam(, 4, hiatus=470)</a:t>
            </a:r>
            <a:endParaRPr lang="en-GB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and there was a thick tephra at 280-270 cm depth: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clam(, 4, hiatus=470, slump=c(280, 270))</a:t>
            </a:r>
            <a:endParaRPr lang="en-GB" sz="2800" b="0" strike="noStrike" spc="-1"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To see all 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clam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’s options, type: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70C0"/>
                </a:solidFill>
                <a:latin typeface="Courier New"/>
                <a:ea typeface="DejaVu Sans"/>
              </a:rPr>
              <a:t>	?clam</a:t>
            </a: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Words>1329</Words>
  <Application>Microsoft Macintosh PowerPoint</Application>
  <PresentationFormat>Custom</PresentationFormat>
  <Paragraphs>192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Courier</vt:lpstr>
      <vt:lpstr>Courier New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Beehive</dc:title>
  <dc:subject/>
  <dc:creator>Maarten Blaauw</dc:creator>
  <dc:description/>
  <cp:lastModifiedBy>Maarten Blaauw</cp:lastModifiedBy>
  <cp:revision>98</cp:revision>
  <dcterms:created xsi:type="dcterms:W3CDTF">2018-06-20T13:34:42Z</dcterms:created>
  <dcterms:modified xsi:type="dcterms:W3CDTF">2023-02-04T20:01:27Z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1</vt:i4>
  </property>
  <property fmtid="{D5CDD505-2E9C-101B-9397-08002B2CF9AE}" pid="7" name="PresentationFormat">
    <vt:lpwstr>Custom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36</vt:i4>
  </property>
</Properties>
</file>